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5" r:id="rId2"/>
    <p:sldId id="338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6" r:id="rId18"/>
    <p:sldId id="357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C498DD7-37F4-4F50-BE37-033B21806269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48221C3-0D6F-45BA-BC7C-ED93EA554C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4FC17-EAF9-4E3C-8101-38A89D347E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FB60B-97E9-406B-AF61-B272EEA72C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B14BE-4940-4A1F-9E10-8755DBDA08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78954-0BA0-40E5-BE40-E5F4E0C3C5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BA03B-DE02-45E1-AF58-962D82A653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6FFC4-797D-44E8-9B2F-C0F8D1D092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1DEC-3758-4D8A-9C53-6756861A28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DD9BC-FB46-43C4-8174-DB858FC72D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5C840-BD48-41BE-B5B3-2199105D61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51CAA-4F48-41AD-A4BA-E77A30E151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692CB-0D75-487A-A769-AC62845057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C9A4C11-A99B-4D17-BADD-C991F85BD38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2832100" y="1989138"/>
            <a:ext cx="4187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我的战友邱少云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3" descr="t01432d04fb3179d2b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052513"/>
            <a:ext cx="8243887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矩形 4"/>
          <p:cNvSpPr>
            <a:spLocks noChangeArrowheads="1"/>
          </p:cNvSpPr>
          <p:nvPr/>
        </p:nvSpPr>
        <p:spPr bwMode="auto">
          <a:xfrm>
            <a:off x="1785938" y="3143250"/>
            <a:ext cx="5357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因为邱少云年轻，我怕他忍受不住，突然跳起来或突然叫起来。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43063" y="2071688"/>
            <a:ext cx="5481637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/>
            <a:r>
              <a:rPr lang="zh-CN" altLang="zh-CN" sz="2800" b="1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“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我”的心为什么绷得紧紧的？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4" descr="t01e52fe1d9fed6c4d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25538"/>
            <a:ext cx="7416800" cy="48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47813" y="2060575"/>
            <a:ext cx="5840412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“</a:t>
            </a:r>
            <a:r>
              <a:rPr 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我”为什么不敢看又忍不住看？</a:t>
            </a:r>
            <a:endParaRPr 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692275" y="2924175"/>
            <a:ext cx="5688013" cy="20320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“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我”不忍眼巴巴地看我的战友被活活烧死。但“我”又希望有奇迹发生在他身上，可以救他。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 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3" descr="234962-140413125P375.jpg"/>
          <p:cNvPicPr>
            <a:picLocks noChangeAspect="1"/>
          </p:cNvPicPr>
          <p:nvPr/>
        </p:nvPicPr>
        <p:blipFill>
          <a:blip r:embed="rId2"/>
          <a:srcRect b="15350"/>
          <a:stretch>
            <a:fillRect/>
          </a:stretch>
        </p:blipFill>
        <p:spPr bwMode="auto">
          <a:xfrm>
            <a:off x="1258888" y="1196975"/>
            <a:ext cx="68580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矩形 4"/>
          <p:cNvSpPr>
            <a:spLocks noChangeArrowheads="1"/>
          </p:cNvSpPr>
          <p:nvPr/>
        </p:nvSpPr>
        <p:spPr bwMode="auto">
          <a:xfrm>
            <a:off x="2051050" y="1989138"/>
            <a:ext cx="2449513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看到战友被活活烧死，是什么样的心情？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211638" y="4365625"/>
            <a:ext cx="2249487" cy="5222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心如刀绞。</a:t>
            </a:r>
            <a:endParaRPr 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3" descr="11505554.jpg"/>
          <p:cNvPicPr>
            <a:picLocks noChangeAspect="1"/>
          </p:cNvPicPr>
          <p:nvPr/>
        </p:nvPicPr>
        <p:blipFill>
          <a:blip r:embed="rId2"/>
          <a:srcRect t="4218" b="7739"/>
          <a:stretch>
            <a:fillRect/>
          </a:stretch>
        </p:blipFill>
        <p:spPr bwMode="auto">
          <a:xfrm>
            <a:off x="1331913" y="1052513"/>
            <a:ext cx="6997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39750" y="1557338"/>
            <a:ext cx="3686175" cy="52228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邱少云是如何做的？</a:t>
            </a:r>
            <a:endParaRPr 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403350" y="3644900"/>
            <a:ext cx="4464050" cy="20320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邱少云直到最后一息，也没挪动一寸地方，也没发出一声呻吟。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3" descr="328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042988" y="4508500"/>
            <a:ext cx="4762500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本文都用了哪些描写方法。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58888" y="2565400"/>
            <a:ext cx="1622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心理描写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67400" y="27082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环境</a:t>
            </a:r>
            <a:r>
              <a:rPr lang="zh-CN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描写</a:t>
            </a:r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4" descr="t01f6c3415e004d6ded.jpg"/>
          <p:cNvPicPr>
            <a:picLocks noChangeAspect="1"/>
          </p:cNvPicPr>
          <p:nvPr/>
        </p:nvPicPr>
        <p:blipFill>
          <a:blip r:embed="rId2"/>
          <a:srcRect l="5670" r="6445" b="6384"/>
          <a:stretch>
            <a:fillRect/>
          </a:stretch>
        </p:blipFill>
        <p:spPr bwMode="auto">
          <a:xfrm>
            <a:off x="0" y="928688"/>
            <a:ext cx="9144000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矩形 5"/>
          <p:cNvSpPr>
            <a:spLocks noChangeArrowheads="1"/>
          </p:cNvSpPr>
          <p:nvPr/>
        </p:nvSpPr>
        <p:spPr bwMode="auto">
          <a:xfrm>
            <a:off x="2051050" y="3573463"/>
            <a:ext cx="46799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面对邱少云叔叔的壮烈牺牲，你一定感慨颇深，你想对他说些什么？</a:t>
            </a:r>
          </a:p>
          <a:p>
            <a:pPr>
              <a:lnSpc>
                <a:spcPct val="15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684213" y="4149725"/>
            <a:ext cx="1655762" cy="1655763"/>
            <a:chOff x="683568" y="4149080"/>
            <a:chExt cx="1656184" cy="1656184"/>
          </a:xfrm>
        </p:grpSpPr>
        <p:pic>
          <p:nvPicPr>
            <p:cNvPr id="41990" name="图片 3" descr="常用卡通图标 (897)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3568" y="4149080"/>
              <a:ext cx="1656184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1" name="矩形 6"/>
            <p:cNvSpPr>
              <a:spLocks noChangeArrowheads="1"/>
            </p:cNvSpPr>
            <p:nvPr/>
          </p:nvSpPr>
          <p:spPr bwMode="auto">
            <a:xfrm>
              <a:off x="1979100" y="4580990"/>
              <a:ext cx="184169" cy="519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1988" name="图片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2276475"/>
            <a:ext cx="317023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Box 10"/>
          <p:cNvSpPr txBox="1">
            <a:spLocks noChangeArrowheads="1"/>
          </p:cNvSpPr>
          <p:nvPr/>
        </p:nvSpPr>
        <p:spPr bwMode="auto">
          <a:xfrm>
            <a:off x="3276600" y="2708275"/>
            <a:ext cx="1358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拓   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内容占位符 2"/>
          <p:cNvSpPr>
            <a:spLocks noGrp="1"/>
          </p:cNvSpPr>
          <p:nvPr>
            <p:ph idx="4294967295"/>
          </p:nvPr>
        </p:nvSpPr>
        <p:spPr>
          <a:xfrm>
            <a:off x="323850" y="1557338"/>
            <a:ext cx="8135938" cy="3887787"/>
          </a:xfrm>
          <a:ln/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      中国抗日英雄邱少云，在熊熊烈火中活活烧死，他是为了中国人民为了整个部队献出了宝贵的生命。我们要学习邱少云同志严格遵守纪律的精神和钢铁般的意志。</a:t>
            </a:r>
          </a:p>
          <a:p>
            <a:pPr>
              <a:lnSpc>
                <a:spcPct val="150000"/>
              </a:lnSpc>
              <a:buFontTx/>
              <a:buNone/>
            </a:pPr>
            <a:endParaRPr lang="zh-CN" altLang="en-US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endParaRPr lang="zh-CN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928670"/>
            <a:ext cx="3168352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3011" name="矩形 1"/>
          <p:cNvSpPr>
            <a:spLocks noChangeArrowheads="1"/>
          </p:cNvSpPr>
          <p:nvPr/>
        </p:nvSpPr>
        <p:spPr bwMode="auto">
          <a:xfrm>
            <a:off x="3643313" y="1214438"/>
            <a:ext cx="2032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zh-CN"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结论总结</a:t>
            </a:r>
            <a:endParaRPr lang="en-US" altLang="zh-CN" sz="36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3012" name="图片 5" descr="2012818928591315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2926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6" descr="6307-1201111Q533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8820150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14563" y="1857375"/>
            <a:ext cx="3857625" cy="642938"/>
          </a:xfrm>
          <a:ln/>
        </p:spPr>
        <p:txBody>
          <a:bodyPr/>
          <a:lstStyle/>
          <a:p>
            <a:pPr algn="l"/>
            <a:r>
              <a:rPr lang="zh-CN" altLang="en-US" sz="3200" b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布置作业</a:t>
            </a:r>
            <a:r>
              <a:rPr lang="zh-CN" altLang="en-US" sz="32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32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endParaRPr lang="zh-CN" altLang="zh-CN" sz="320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30438" y="2428875"/>
            <a:ext cx="69135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1.完成课后习题。</a:t>
            </a:r>
          </a:p>
          <a:p>
            <a:pPr marL="342900" indent="-342900"/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r>
              <a:rPr lang="zh-CN" altLang="zh-CN" sz="3200" b="1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背诵课文</a:t>
            </a:r>
            <a:r>
              <a:rPr lang="en-US" altLang="zh-CN" sz="3200" b="1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32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自然段。</a:t>
            </a:r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zh-CN" altLang="zh-CN" sz="32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036" name="Picture 4" descr="C:\Users\Administrator\Desktop\常用3D卡通图稿10000张\常用3D卡通图稿10000张\常用卡通图标 (226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716338"/>
            <a:ext cx="16430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857250"/>
            <a:ext cx="3170238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标题 1"/>
          <p:cNvSpPr>
            <a:spLocks noGrp="1"/>
          </p:cNvSpPr>
          <p:nvPr>
            <p:ph type="title" idx="4294967295"/>
          </p:nvPr>
        </p:nvSpPr>
        <p:spPr>
          <a:xfrm>
            <a:off x="2214563" y="1000125"/>
            <a:ext cx="4737100" cy="1143000"/>
          </a:xfrm>
        </p:spPr>
        <p:txBody>
          <a:bodyPr/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928688" y="2168525"/>
            <a:ext cx="7272337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066800" algn="ctr" eaLnBrk="0" hangingPunct="0">
              <a:lnSpc>
                <a:spcPct val="20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14.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我的战友邱少云</a:t>
            </a:r>
          </a:p>
          <a:p>
            <a:pPr indent="1066800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  纹丝不动           </a:t>
            </a:r>
          </a:p>
          <a:p>
            <a:pPr indent="1066800" algn="ctr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没挪动一寸地方       铁一般的意志</a:t>
            </a:r>
          </a:p>
          <a:p>
            <a:pPr indent="1066800" eaLnBrk="0" hangingPunct="0">
              <a:lnSpc>
                <a:spcPct val="20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无一声呻吟       </a:t>
            </a:r>
          </a:p>
          <a:p>
            <a:pPr indent="1066800" algn="ctr" eaLnBrk="0" hangingPunct="0">
              <a:lnSpc>
                <a:spcPct val="20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 indent="1066800" algn="ctr" eaLnBrk="0" hangingPunct="0">
              <a:lnSpc>
                <a:spcPct val="20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5214938" y="3286125"/>
            <a:ext cx="358775" cy="23050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928670"/>
            <a:ext cx="2786082" cy="119039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875" y="1285875"/>
            <a:ext cx="3008313" cy="738188"/>
          </a:xfrm>
          <a:ln/>
        </p:spPr>
        <p:txBody>
          <a:bodyPr/>
          <a:lstStyle/>
          <a:p>
            <a:pPr algn="l"/>
            <a:r>
              <a:rPr lang="zh-CN" altLang="en-US" sz="3600" b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  <a:endParaRPr lang="zh-CN" altLang="zh-CN" sz="3600" b="1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00063" y="1928813"/>
            <a:ext cx="8496300" cy="618648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一、知识与技能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认识本课的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个生字，会写本课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个字。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理解词语“居高临下”“纹丝不动”“伪装”“呻吟”。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二、过程与方法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正确、流利、有感情地朗读课文。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通过读文，想象邱少云被大火吞噬的场面。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三、情感态度和价值观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邱少云同志严格遵守纪律的精神和钢铁般的意志。</a:t>
            </a:r>
          </a:p>
          <a:p>
            <a:pPr indent="382905" eaLnBrk="0" hangingPunct="0">
              <a:lnSpc>
                <a:spcPct val="150000"/>
              </a:lnSpc>
              <a:defRPr/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3" descr="3885840_102704213363_2.jpg"/>
          <p:cNvPicPr>
            <a:picLocks noChangeAspect="1"/>
          </p:cNvPicPr>
          <p:nvPr/>
        </p:nvPicPr>
        <p:blipFill>
          <a:blip r:embed="rId2"/>
          <a:srcRect l="2328" t="12201" r="2328" b="17451"/>
          <a:stretch>
            <a:fillRect/>
          </a:stretch>
        </p:blipFill>
        <p:spPr bwMode="auto">
          <a:xfrm>
            <a:off x="323850" y="981075"/>
            <a:ext cx="84963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图片 4" descr="au1696903a.jpg"/>
          <p:cNvPicPr>
            <a:picLocks noChangeAspect="1"/>
          </p:cNvPicPr>
          <p:nvPr/>
        </p:nvPicPr>
        <p:blipFill>
          <a:blip r:embed="rId3"/>
          <a:srcRect t="4851" r="11414" b="15350"/>
          <a:stretch>
            <a:fillRect/>
          </a:stretch>
        </p:blipFill>
        <p:spPr bwMode="auto">
          <a:xfrm rot="-360000">
            <a:off x="2727325" y="1479550"/>
            <a:ext cx="543560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2"/>
          <p:cNvSpPr>
            <a:spLocks noChangeArrowheads="1"/>
          </p:cNvSpPr>
          <p:nvPr/>
        </p:nvSpPr>
        <p:spPr bwMode="auto">
          <a:xfrm>
            <a:off x="3571875" y="857250"/>
            <a:ext cx="1568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我会读</a:t>
            </a:r>
            <a:endParaRPr lang="en-US" altLang="zh-CN" sz="3600" b="1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722" name="组合 14"/>
          <p:cNvGrpSpPr>
            <a:grpSpLocks/>
          </p:cNvGrpSpPr>
          <p:nvPr/>
        </p:nvGrpSpPr>
        <p:grpSpPr bwMode="auto">
          <a:xfrm>
            <a:off x="0" y="1341438"/>
            <a:ext cx="2943225" cy="1727200"/>
            <a:chOff x="0" y="2420888"/>
            <a:chExt cx="2267744" cy="1298561"/>
          </a:xfrm>
        </p:grpSpPr>
        <p:sp>
          <p:nvSpPr>
            <p:cNvPr id="30759" name="Text Box 12"/>
            <p:cNvSpPr txBox="1">
              <a:spLocks noChangeArrowheads="1"/>
            </p:cNvSpPr>
            <p:nvPr/>
          </p:nvSpPr>
          <p:spPr bwMode="auto">
            <a:xfrm>
              <a:off x="971191" y="2852946"/>
              <a:ext cx="1296553" cy="389568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控  制</a:t>
              </a:r>
            </a:p>
          </p:txBody>
        </p:sp>
        <p:grpSp>
          <p:nvGrpSpPr>
            <p:cNvPr id="30760" name="组合 13"/>
            <p:cNvGrpSpPr>
              <a:grpSpLocks/>
            </p:cNvGrpSpPr>
            <p:nvPr/>
          </p:nvGrpSpPr>
          <p:grpSpPr bwMode="auto">
            <a:xfrm>
              <a:off x="0" y="2420888"/>
              <a:ext cx="1199844" cy="1298561"/>
              <a:chOff x="345909" y="1719244"/>
              <a:chExt cx="1199844" cy="1298561"/>
            </a:xfrm>
          </p:grpSpPr>
          <p:pic>
            <p:nvPicPr>
              <p:cNvPr id="30761" name="Picture 13" descr="153228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62" name="TextBox 8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141878" cy="4356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0723" name="组合 12"/>
          <p:cNvGrpSpPr>
            <a:grpSpLocks/>
          </p:cNvGrpSpPr>
          <p:nvPr/>
        </p:nvGrpSpPr>
        <p:grpSpPr bwMode="auto">
          <a:xfrm>
            <a:off x="3203575" y="1484313"/>
            <a:ext cx="2659063" cy="1576387"/>
            <a:chOff x="4813578" y="1718491"/>
            <a:chExt cx="2206694" cy="1320155"/>
          </a:xfrm>
        </p:grpSpPr>
        <p:sp>
          <p:nvSpPr>
            <p:cNvPr id="30757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4988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咳  嗽</a:t>
              </a:r>
            </a:p>
          </p:txBody>
        </p:sp>
        <p:pic>
          <p:nvPicPr>
            <p:cNvPr id="30758" name="Picture 16" descr="153228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4" name="组合 18"/>
          <p:cNvGrpSpPr>
            <a:grpSpLocks/>
          </p:cNvGrpSpPr>
          <p:nvPr/>
        </p:nvGrpSpPr>
        <p:grpSpPr bwMode="auto">
          <a:xfrm>
            <a:off x="6084888" y="1484313"/>
            <a:ext cx="2663825" cy="1439862"/>
            <a:chOff x="5868144" y="1484784"/>
            <a:chExt cx="2664330" cy="1440160"/>
          </a:xfrm>
        </p:grpSpPr>
        <p:sp>
          <p:nvSpPr>
            <p:cNvPr id="30755" name="Text Box 30"/>
            <p:cNvSpPr txBox="1">
              <a:spLocks noChangeArrowheads="1"/>
            </p:cNvSpPr>
            <p:nvPr/>
          </p:nvSpPr>
          <p:spPr bwMode="auto">
            <a:xfrm>
              <a:off x="6731756" y="1917393"/>
              <a:ext cx="1800718" cy="57924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伪 装</a:t>
              </a:r>
            </a:p>
          </p:txBody>
        </p:sp>
        <p:pic>
          <p:nvPicPr>
            <p:cNvPr id="30756" name="Picture 31" descr="153228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5" name="组合 19"/>
          <p:cNvGrpSpPr>
            <a:grpSpLocks/>
          </p:cNvGrpSpPr>
          <p:nvPr/>
        </p:nvGrpSpPr>
        <p:grpSpPr bwMode="auto">
          <a:xfrm>
            <a:off x="3203575" y="3141663"/>
            <a:ext cx="2943225" cy="1727200"/>
            <a:chOff x="0" y="2420888"/>
            <a:chExt cx="2267744" cy="1298561"/>
          </a:xfrm>
        </p:grpSpPr>
        <p:sp>
          <p:nvSpPr>
            <p:cNvPr id="30751" name="Text Box 12"/>
            <p:cNvSpPr txBox="1">
              <a:spLocks noChangeArrowheads="1"/>
            </p:cNvSpPr>
            <p:nvPr/>
          </p:nvSpPr>
          <p:spPr bwMode="auto">
            <a:xfrm>
              <a:off x="971600" y="2852936"/>
              <a:ext cx="1296144" cy="523220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 </a:t>
              </a:r>
            </a:p>
          </p:txBody>
        </p:sp>
        <p:grpSp>
          <p:nvGrpSpPr>
            <p:cNvPr id="30752" name="组合 13"/>
            <p:cNvGrpSpPr>
              <a:grpSpLocks/>
            </p:cNvGrpSpPr>
            <p:nvPr/>
          </p:nvGrpSpPr>
          <p:grpSpPr bwMode="auto">
            <a:xfrm>
              <a:off x="0" y="2420888"/>
              <a:ext cx="2020362" cy="1298561"/>
              <a:chOff x="345909" y="1719244"/>
              <a:chExt cx="2020362" cy="1298561"/>
            </a:xfrm>
          </p:grpSpPr>
          <p:pic>
            <p:nvPicPr>
              <p:cNvPr id="30753" name="Picture 13" descr="153228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54" name="TextBox 23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962396" cy="439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>
                    <a:latin typeface="微软雅黑" pitchFamily="34" charset="-122"/>
                    <a:ea typeface="微软雅黑" pitchFamily="34" charset="-122"/>
                  </a:rPr>
                  <a:t>搜  查</a:t>
                </a:r>
              </a:p>
            </p:txBody>
          </p:sp>
        </p:grpSp>
      </p:grpSp>
      <p:grpSp>
        <p:nvGrpSpPr>
          <p:cNvPr id="30726" name="组合 24"/>
          <p:cNvGrpSpPr>
            <a:grpSpLocks/>
          </p:cNvGrpSpPr>
          <p:nvPr/>
        </p:nvGrpSpPr>
        <p:grpSpPr bwMode="auto">
          <a:xfrm>
            <a:off x="0" y="3284538"/>
            <a:ext cx="2808288" cy="1439862"/>
            <a:chOff x="5868144" y="1484784"/>
            <a:chExt cx="2809056" cy="1440160"/>
          </a:xfrm>
        </p:grpSpPr>
        <p:sp>
          <p:nvSpPr>
            <p:cNvPr id="30749" name="Text Box 30"/>
            <p:cNvSpPr txBox="1">
              <a:spLocks noChangeArrowheads="1"/>
            </p:cNvSpPr>
            <p:nvPr/>
          </p:nvSpPr>
          <p:spPr bwMode="auto">
            <a:xfrm>
              <a:off x="6876482" y="1916673"/>
              <a:ext cx="1800718" cy="57924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轰  击</a:t>
              </a:r>
            </a:p>
          </p:txBody>
        </p:sp>
        <p:pic>
          <p:nvPicPr>
            <p:cNvPr id="30750" name="Picture 31" descr="153228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7" name="组合 27"/>
          <p:cNvGrpSpPr>
            <a:grpSpLocks/>
          </p:cNvGrpSpPr>
          <p:nvPr/>
        </p:nvGrpSpPr>
        <p:grpSpPr bwMode="auto">
          <a:xfrm>
            <a:off x="5940425" y="4868863"/>
            <a:ext cx="2659063" cy="1576387"/>
            <a:chOff x="4813578" y="1718491"/>
            <a:chExt cx="2206694" cy="1320155"/>
          </a:xfrm>
        </p:grpSpPr>
        <p:sp>
          <p:nvSpPr>
            <p:cNvPr id="30747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4988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熄  灭</a:t>
              </a:r>
            </a:p>
          </p:txBody>
        </p:sp>
        <p:pic>
          <p:nvPicPr>
            <p:cNvPr id="30748" name="Picture 16" descr="153228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28" name="组合 33"/>
          <p:cNvGrpSpPr>
            <a:grpSpLocks/>
          </p:cNvGrpSpPr>
          <p:nvPr/>
        </p:nvGrpSpPr>
        <p:grpSpPr bwMode="auto">
          <a:xfrm>
            <a:off x="6372225" y="3213100"/>
            <a:ext cx="2447925" cy="1547813"/>
            <a:chOff x="6372200" y="3212976"/>
            <a:chExt cx="2448272" cy="1548061"/>
          </a:xfrm>
        </p:grpSpPr>
        <p:pic>
          <p:nvPicPr>
            <p:cNvPr id="30744" name="Picture 28" descr="1532289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72200" y="3212976"/>
              <a:ext cx="928850" cy="1548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5" name="Text Box 27"/>
            <p:cNvSpPr txBox="1">
              <a:spLocks noChangeArrowheads="1"/>
            </p:cNvSpPr>
            <p:nvPr/>
          </p:nvSpPr>
          <p:spPr bwMode="auto">
            <a:xfrm>
              <a:off x="7236296" y="3789040"/>
              <a:ext cx="1584176" cy="52322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</a:t>
              </a:r>
            </a:p>
          </p:txBody>
        </p:sp>
        <p:sp>
          <p:nvSpPr>
            <p:cNvPr id="30746" name="TextBox 32"/>
            <p:cNvSpPr txBox="1">
              <a:spLocks noChangeArrowheads="1"/>
            </p:cNvSpPr>
            <p:nvPr/>
          </p:nvSpPr>
          <p:spPr bwMode="auto">
            <a:xfrm>
              <a:off x="7451853" y="3716294"/>
              <a:ext cx="1249237" cy="584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蔓  延</a:t>
              </a:r>
            </a:p>
          </p:txBody>
        </p:sp>
      </p:grpSp>
      <p:grpSp>
        <p:nvGrpSpPr>
          <p:cNvPr id="30729" name="组合 37"/>
          <p:cNvGrpSpPr>
            <a:grpSpLocks/>
          </p:cNvGrpSpPr>
          <p:nvPr/>
        </p:nvGrpSpPr>
        <p:grpSpPr bwMode="auto">
          <a:xfrm>
            <a:off x="60325" y="4935538"/>
            <a:ext cx="2927350" cy="1517650"/>
            <a:chOff x="59674" y="4935886"/>
            <a:chExt cx="2928149" cy="1516894"/>
          </a:xfrm>
        </p:grpSpPr>
        <p:sp>
          <p:nvSpPr>
            <p:cNvPr id="30742" name="Text Box 6"/>
            <p:cNvSpPr txBox="1">
              <a:spLocks noChangeArrowheads="1"/>
            </p:cNvSpPr>
            <p:nvPr/>
          </p:nvSpPr>
          <p:spPr bwMode="auto">
            <a:xfrm>
              <a:off x="1187107" y="5445220"/>
              <a:ext cx="1800716" cy="58448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棉  布</a:t>
              </a:r>
            </a:p>
          </p:txBody>
        </p:sp>
        <p:pic>
          <p:nvPicPr>
            <p:cNvPr id="30743" name="Picture 7" descr="153228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273281">
              <a:off x="59674" y="4935886"/>
              <a:ext cx="1257964" cy="1516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30" name="组合 41"/>
          <p:cNvGrpSpPr>
            <a:grpSpLocks/>
          </p:cNvGrpSpPr>
          <p:nvPr/>
        </p:nvGrpSpPr>
        <p:grpSpPr bwMode="auto">
          <a:xfrm>
            <a:off x="3276600" y="5084763"/>
            <a:ext cx="2808288" cy="1389062"/>
            <a:chOff x="3275856" y="5085184"/>
            <a:chExt cx="2808734" cy="1389273"/>
          </a:xfrm>
        </p:grpSpPr>
        <p:sp>
          <p:nvSpPr>
            <p:cNvPr id="30740" name="Text Box 33"/>
            <p:cNvSpPr txBox="1">
              <a:spLocks noChangeArrowheads="1"/>
            </p:cNvSpPr>
            <p:nvPr/>
          </p:nvSpPr>
          <p:spPr bwMode="auto">
            <a:xfrm>
              <a:off x="4428564" y="5445601"/>
              <a:ext cx="1656026" cy="579208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扭  转</a:t>
              </a:r>
            </a:p>
          </p:txBody>
        </p:sp>
        <p:pic>
          <p:nvPicPr>
            <p:cNvPr id="30741" name="Picture 34" descr="1532280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6" y="5085184"/>
              <a:ext cx="1152128" cy="138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979613" y="1268413"/>
            <a:ext cx="68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zhì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356100" y="1341438"/>
            <a:ext cx="1339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ké  sòu</a:t>
            </a:r>
            <a:endParaRPr lang="zh-CN" altLang="en-US" sz="280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380288" y="1268413"/>
            <a:ext cx="72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wěi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258888" y="2997200"/>
            <a:ext cx="987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hōng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427538" y="3068638"/>
            <a:ext cx="735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sōu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451725" y="3213100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màn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258888" y="4724400"/>
            <a:ext cx="96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mián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500563" y="4724400"/>
            <a:ext cx="6651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niǔ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092950" y="4581525"/>
            <a:ext cx="496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xī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14"/>
          <p:cNvGrpSpPr>
            <a:grpSpLocks/>
          </p:cNvGrpSpPr>
          <p:nvPr/>
        </p:nvGrpSpPr>
        <p:grpSpPr bwMode="auto">
          <a:xfrm>
            <a:off x="0" y="1341438"/>
            <a:ext cx="2943225" cy="1727200"/>
            <a:chOff x="0" y="2420888"/>
            <a:chExt cx="2267744" cy="1298561"/>
          </a:xfrm>
        </p:grpSpPr>
        <p:sp>
          <p:nvSpPr>
            <p:cNvPr id="31782" name="Text Box 12"/>
            <p:cNvSpPr txBox="1">
              <a:spLocks noChangeArrowheads="1"/>
            </p:cNvSpPr>
            <p:nvPr/>
          </p:nvSpPr>
          <p:spPr bwMode="auto">
            <a:xfrm>
              <a:off x="971191" y="2852946"/>
              <a:ext cx="1296553" cy="389568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呻  吟</a:t>
              </a:r>
            </a:p>
          </p:txBody>
        </p:sp>
        <p:grpSp>
          <p:nvGrpSpPr>
            <p:cNvPr id="31783" name="组合 13"/>
            <p:cNvGrpSpPr>
              <a:grpSpLocks/>
            </p:cNvGrpSpPr>
            <p:nvPr/>
          </p:nvGrpSpPr>
          <p:grpSpPr bwMode="auto">
            <a:xfrm>
              <a:off x="0" y="2420888"/>
              <a:ext cx="1199844" cy="1298561"/>
              <a:chOff x="345909" y="1719244"/>
              <a:chExt cx="1199844" cy="1298561"/>
            </a:xfrm>
          </p:grpSpPr>
          <p:pic>
            <p:nvPicPr>
              <p:cNvPr id="31784" name="Picture 13" descr="153228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5" name="TextBox 8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141878" cy="4356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zh-CN" altLang="en-US" sz="32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1746" name="组合 12"/>
          <p:cNvGrpSpPr>
            <a:grpSpLocks/>
          </p:cNvGrpSpPr>
          <p:nvPr/>
        </p:nvGrpSpPr>
        <p:grpSpPr bwMode="auto">
          <a:xfrm>
            <a:off x="3203575" y="1484313"/>
            <a:ext cx="2659063" cy="1576387"/>
            <a:chOff x="4813578" y="1718491"/>
            <a:chExt cx="2206694" cy="1320155"/>
          </a:xfrm>
        </p:grpSpPr>
        <p:sp>
          <p:nvSpPr>
            <p:cNvPr id="31780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4988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激  动</a:t>
              </a:r>
            </a:p>
          </p:txBody>
        </p:sp>
        <p:pic>
          <p:nvPicPr>
            <p:cNvPr id="31781" name="Picture 16" descr="153228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47" name="组合 18"/>
          <p:cNvGrpSpPr>
            <a:grpSpLocks/>
          </p:cNvGrpSpPr>
          <p:nvPr/>
        </p:nvGrpSpPr>
        <p:grpSpPr bwMode="auto">
          <a:xfrm>
            <a:off x="6084888" y="1484313"/>
            <a:ext cx="2663825" cy="1439862"/>
            <a:chOff x="5868144" y="1484784"/>
            <a:chExt cx="2664330" cy="1440160"/>
          </a:xfrm>
        </p:grpSpPr>
        <p:sp>
          <p:nvSpPr>
            <p:cNvPr id="31778" name="Text Box 30"/>
            <p:cNvSpPr txBox="1">
              <a:spLocks noChangeArrowheads="1"/>
            </p:cNvSpPr>
            <p:nvPr/>
          </p:nvSpPr>
          <p:spPr bwMode="auto">
            <a:xfrm>
              <a:off x="6731756" y="1917393"/>
              <a:ext cx="1800718" cy="57924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歼 灭</a:t>
              </a:r>
            </a:p>
          </p:txBody>
        </p:sp>
        <p:pic>
          <p:nvPicPr>
            <p:cNvPr id="31779" name="Picture 31" descr="153228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48" name="组合 19"/>
          <p:cNvGrpSpPr>
            <a:grpSpLocks/>
          </p:cNvGrpSpPr>
          <p:nvPr/>
        </p:nvGrpSpPr>
        <p:grpSpPr bwMode="auto">
          <a:xfrm>
            <a:off x="3203575" y="3141663"/>
            <a:ext cx="2943225" cy="1727200"/>
            <a:chOff x="0" y="2420888"/>
            <a:chExt cx="2267744" cy="1298561"/>
          </a:xfrm>
        </p:grpSpPr>
        <p:sp>
          <p:nvSpPr>
            <p:cNvPr id="31774" name="Text Box 12"/>
            <p:cNvSpPr txBox="1">
              <a:spLocks noChangeArrowheads="1"/>
            </p:cNvSpPr>
            <p:nvPr/>
          </p:nvSpPr>
          <p:spPr bwMode="auto">
            <a:xfrm>
              <a:off x="971600" y="2852936"/>
              <a:ext cx="1296144" cy="523220"/>
            </a:xfrm>
            <a:prstGeom prst="rect">
              <a:avLst/>
            </a:prstGeom>
            <a:solidFill>
              <a:schemeClr val="bg1"/>
            </a:solidFill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   </a:t>
              </a:r>
            </a:p>
          </p:txBody>
        </p:sp>
        <p:grpSp>
          <p:nvGrpSpPr>
            <p:cNvPr id="31775" name="组合 13"/>
            <p:cNvGrpSpPr>
              <a:grpSpLocks/>
            </p:cNvGrpSpPr>
            <p:nvPr/>
          </p:nvGrpSpPr>
          <p:grpSpPr bwMode="auto">
            <a:xfrm>
              <a:off x="0" y="2420888"/>
              <a:ext cx="2020362" cy="1298561"/>
              <a:chOff x="345909" y="1719244"/>
              <a:chExt cx="2020362" cy="1298561"/>
            </a:xfrm>
          </p:grpSpPr>
          <p:pic>
            <p:nvPicPr>
              <p:cNvPr id="31776" name="Picture 13" descr="153228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120267">
                <a:off x="345909" y="1719244"/>
                <a:ext cx="1076901" cy="129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77" name="TextBox 23"/>
              <p:cNvSpPr txBox="1">
                <a:spLocks noChangeArrowheads="1"/>
              </p:cNvSpPr>
              <p:nvPr/>
            </p:nvSpPr>
            <p:spPr bwMode="auto">
              <a:xfrm>
                <a:off x="1403875" y="2133399"/>
                <a:ext cx="962396" cy="439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>
                    <a:latin typeface="微软雅黑" pitchFamily="34" charset="-122"/>
                    <a:ea typeface="微软雅黑" pitchFamily="34" charset="-122"/>
                  </a:rPr>
                  <a:t>山  坳</a:t>
                </a:r>
              </a:p>
            </p:txBody>
          </p:sp>
        </p:grpSp>
      </p:grpSp>
      <p:grpSp>
        <p:nvGrpSpPr>
          <p:cNvPr id="31749" name="组合 24"/>
          <p:cNvGrpSpPr>
            <a:grpSpLocks/>
          </p:cNvGrpSpPr>
          <p:nvPr/>
        </p:nvGrpSpPr>
        <p:grpSpPr bwMode="auto">
          <a:xfrm>
            <a:off x="0" y="3284538"/>
            <a:ext cx="2808288" cy="1439862"/>
            <a:chOff x="5868144" y="1484784"/>
            <a:chExt cx="2809056" cy="1440160"/>
          </a:xfrm>
        </p:grpSpPr>
        <p:sp>
          <p:nvSpPr>
            <p:cNvPr id="31772" name="Text Box 30"/>
            <p:cNvSpPr txBox="1">
              <a:spLocks noChangeArrowheads="1"/>
            </p:cNvSpPr>
            <p:nvPr/>
          </p:nvSpPr>
          <p:spPr bwMode="auto">
            <a:xfrm>
              <a:off x="6876482" y="1916673"/>
              <a:ext cx="1800718" cy="57924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揳  入</a:t>
              </a:r>
            </a:p>
          </p:txBody>
        </p:sp>
        <p:pic>
          <p:nvPicPr>
            <p:cNvPr id="31773" name="Picture 31" descr="153228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1484784"/>
              <a:ext cx="108012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50" name="组合 27"/>
          <p:cNvGrpSpPr>
            <a:grpSpLocks/>
          </p:cNvGrpSpPr>
          <p:nvPr/>
        </p:nvGrpSpPr>
        <p:grpSpPr bwMode="auto">
          <a:xfrm>
            <a:off x="5940425" y="4868863"/>
            <a:ext cx="2659063" cy="1576387"/>
            <a:chOff x="4813578" y="1718491"/>
            <a:chExt cx="2206694" cy="1320155"/>
          </a:xfrm>
        </p:grpSpPr>
        <p:sp>
          <p:nvSpPr>
            <p:cNvPr id="31770" name="Text Box 15"/>
            <p:cNvSpPr txBox="1">
              <a:spLocks noChangeArrowheads="1"/>
            </p:cNvSpPr>
            <p:nvPr/>
          </p:nvSpPr>
          <p:spPr bwMode="auto">
            <a:xfrm>
              <a:off x="5723922" y="2061492"/>
              <a:ext cx="1296350" cy="484988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绷  紧</a:t>
              </a:r>
            </a:p>
          </p:txBody>
        </p:sp>
        <p:pic>
          <p:nvPicPr>
            <p:cNvPr id="31771" name="Picture 16" descr="1532285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35194">
              <a:off x="4813578" y="1718491"/>
              <a:ext cx="925513" cy="1320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51" name="组合 33"/>
          <p:cNvGrpSpPr>
            <a:grpSpLocks/>
          </p:cNvGrpSpPr>
          <p:nvPr/>
        </p:nvGrpSpPr>
        <p:grpSpPr bwMode="auto">
          <a:xfrm>
            <a:off x="6372225" y="3213100"/>
            <a:ext cx="2447925" cy="1547813"/>
            <a:chOff x="6372200" y="3212976"/>
            <a:chExt cx="2448272" cy="1548061"/>
          </a:xfrm>
        </p:grpSpPr>
        <p:pic>
          <p:nvPicPr>
            <p:cNvPr id="31767" name="Picture 28" descr="1532289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72200" y="3212976"/>
              <a:ext cx="928850" cy="1548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8" name="Text Box 27"/>
            <p:cNvSpPr txBox="1">
              <a:spLocks noChangeArrowheads="1"/>
            </p:cNvSpPr>
            <p:nvPr/>
          </p:nvSpPr>
          <p:spPr bwMode="auto">
            <a:xfrm>
              <a:off x="7236296" y="3789040"/>
              <a:ext cx="1584176" cy="523220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 </a:t>
              </a:r>
            </a:p>
          </p:txBody>
        </p:sp>
        <p:sp>
          <p:nvSpPr>
            <p:cNvPr id="31769" name="TextBox 32"/>
            <p:cNvSpPr txBox="1">
              <a:spLocks noChangeArrowheads="1"/>
            </p:cNvSpPr>
            <p:nvPr/>
          </p:nvSpPr>
          <p:spPr bwMode="auto">
            <a:xfrm>
              <a:off x="7451853" y="3716294"/>
              <a:ext cx="1127392" cy="584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挪 动</a:t>
              </a:r>
            </a:p>
          </p:txBody>
        </p:sp>
      </p:grpSp>
      <p:grpSp>
        <p:nvGrpSpPr>
          <p:cNvPr id="31752" name="组合 37"/>
          <p:cNvGrpSpPr>
            <a:grpSpLocks/>
          </p:cNvGrpSpPr>
          <p:nvPr/>
        </p:nvGrpSpPr>
        <p:grpSpPr bwMode="auto">
          <a:xfrm>
            <a:off x="60325" y="4935538"/>
            <a:ext cx="2927350" cy="1517650"/>
            <a:chOff x="59674" y="4935886"/>
            <a:chExt cx="2928149" cy="1516894"/>
          </a:xfrm>
        </p:grpSpPr>
        <p:sp>
          <p:nvSpPr>
            <p:cNvPr id="31765" name="Text Box 6"/>
            <p:cNvSpPr txBox="1">
              <a:spLocks noChangeArrowheads="1"/>
            </p:cNvSpPr>
            <p:nvPr/>
          </p:nvSpPr>
          <p:spPr bwMode="auto">
            <a:xfrm>
              <a:off x="1187107" y="5445220"/>
              <a:ext cx="1800716" cy="58448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蜷 缩</a:t>
              </a:r>
            </a:p>
          </p:txBody>
        </p:sp>
        <p:pic>
          <p:nvPicPr>
            <p:cNvPr id="31766" name="Picture 7" descr="153228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273281">
              <a:off x="59674" y="4935886"/>
              <a:ext cx="1257964" cy="1516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753" name="组合 41"/>
          <p:cNvGrpSpPr>
            <a:grpSpLocks/>
          </p:cNvGrpSpPr>
          <p:nvPr/>
        </p:nvGrpSpPr>
        <p:grpSpPr bwMode="auto">
          <a:xfrm>
            <a:off x="3276600" y="5084763"/>
            <a:ext cx="2808288" cy="1389062"/>
            <a:chOff x="3275856" y="5085184"/>
            <a:chExt cx="2808734" cy="1389273"/>
          </a:xfrm>
        </p:grpSpPr>
        <p:sp>
          <p:nvSpPr>
            <p:cNvPr id="31763" name="Text Box 33"/>
            <p:cNvSpPr txBox="1">
              <a:spLocks noChangeArrowheads="1"/>
            </p:cNvSpPr>
            <p:nvPr/>
          </p:nvSpPr>
          <p:spPr bwMode="auto">
            <a:xfrm>
              <a:off x="4428564" y="5445601"/>
              <a:ext cx="1656026" cy="584864"/>
            </a:xfrm>
            <a:prstGeom prst="rect">
              <a:avLst/>
            </a:prstGeom>
            <a:noFill/>
            <a:ln w="76200" cap="rnd">
              <a:solidFill>
                <a:srgbClr val="FF9900"/>
              </a:solidFill>
              <a:prstDash val="sysDot"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99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3200" b="1">
                  <a:latin typeface="微软雅黑" pitchFamily="34" charset="-122"/>
                  <a:ea typeface="微软雅黑" pitchFamily="34" charset="-122"/>
                </a:rPr>
                <a:t>地 堡</a:t>
              </a:r>
            </a:p>
          </p:txBody>
        </p:sp>
        <p:pic>
          <p:nvPicPr>
            <p:cNvPr id="31764" name="Picture 34" descr="1532280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6" y="5085184"/>
              <a:ext cx="1152128" cy="138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403350" y="1196975"/>
            <a:ext cx="96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zhēn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500563" y="126841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jī</a:t>
            </a:r>
            <a:endParaRPr lang="zh-CN" altLang="en-US" sz="280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308850" y="1196975"/>
            <a:ext cx="8016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jiān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403350" y="2997200"/>
            <a:ext cx="6953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xiē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148263" y="2997200"/>
            <a:ext cx="5572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ào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451725" y="3213100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nuó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258888" y="4724400"/>
            <a:ext cx="928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quán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076825" y="4724400"/>
            <a:ext cx="785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dirty="0" err="1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b</a:t>
            </a:r>
            <a:r>
              <a:rPr lang="en-US" altLang="zh-CN" sz="2800" dirty="0" err="1">
                <a:solidFill>
                  <a:srgbClr val="FF0000"/>
                </a:solidFill>
                <a:latin typeface="+mj-ea"/>
                <a:ea typeface="+mj-ea"/>
                <a:cs typeface="Arial" panose="020B0604020202020204" pitchFamily="34" charset="0"/>
              </a:rPr>
              <a:t>ǎ</a:t>
            </a:r>
            <a:r>
              <a:rPr lang="en-US" altLang="zh-CN" sz="2800" dirty="0" err="1">
                <a:solidFill>
                  <a:srgbClr val="FF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o</a:t>
            </a:r>
            <a:endParaRPr lang="en-US" altLang="zh-CN" sz="2800" dirty="0">
              <a:solidFill>
                <a:srgbClr val="FF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092950" y="4581525"/>
            <a:ext cx="985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bēng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3" descr="ppt423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68413"/>
            <a:ext cx="795655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矩形 4"/>
          <p:cNvSpPr>
            <a:spLocks noChangeArrowheads="1"/>
          </p:cNvSpPr>
          <p:nvPr/>
        </p:nvSpPr>
        <p:spPr bwMode="auto">
          <a:xfrm>
            <a:off x="1763713" y="2492375"/>
            <a:ext cx="5570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“我们”潜伏在什么样的环境中？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835150" y="3216275"/>
            <a:ext cx="5040313" cy="195421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  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潜伏在一条比较隐蔽的山沟里，前面就是敌人阵地，我们伏在茅草丛里。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" descr="20112262373414733.jpg"/>
          <p:cNvPicPr>
            <a:picLocks noChangeAspect="1"/>
          </p:cNvPicPr>
          <p:nvPr/>
        </p:nvPicPr>
        <p:blipFill>
          <a:blip r:embed="rId2"/>
          <a:srcRect b="5901"/>
          <a:stretch>
            <a:fillRect/>
          </a:stretch>
        </p:blipFill>
        <p:spPr bwMode="auto">
          <a:xfrm>
            <a:off x="755650" y="1000125"/>
            <a:ext cx="76200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55875" y="1735138"/>
            <a:ext cx="4721225" cy="13843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火烧到邱少云身上，是种什么样的感觉？</a:t>
            </a: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419475" y="3789363"/>
            <a:ext cx="2987675" cy="522287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defRPr/>
            </a:pP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锥心蚀骨的痛。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" descr="201421917263690545.jpg"/>
          <p:cNvPicPr>
            <a:picLocks noChangeAspect="1"/>
          </p:cNvPicPr>
          <p:nvPr/>
        </p:nvPicPr>
        <p:blipFill>
          <a:blip r:embed="rId2"/>
          <a:srcRect b="5901"/>
          <a:stretch>
            <a:fillRect/>
          </a:stretch>
        </p:blipFill>
        <p:spPr bwMode="auto">
          <a:xfrm>
            <a:off x="0" y="928688"/>
            <a:ext cx="9144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矩形 2"/>
          <p:cNvSpPr>
            <a:spLocks noChangeArrowheads="1"/>
          </p:cNvSpPr>
          <p:nvPr/>
        </p:nvSpPr>
        <p:spPr bwMode="auto">
          <a:xfrm>
            <a:off x="1428750" y="2357438"/>
            <a:ext cx="4494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有什么办法可以救邱少云？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19" name="矩形 3"/>
          <p:cNvSpPr>
            <a:spLocks noChangeArrowheads="1"/>
          </p:cNvSpPr>
          <p:nvPr/>
        </p:nvSpPr>
        <p:spPr bwMode="auto">
          <a:xfrm>
            <a:off x="857250" y="3214688"/>
            <a:ext cx="5583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自救：打几个滚就能把火扑灭。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00063" y="3786188"/>
            <a:ext cx="6654800" cy="5238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 B.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战友救：扯掉他的棉衣，也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能救他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6" descr="t014eb795d2bad0db73.jpg"/>
          <p:cNvPicPr>
            <a:picLocks noChangeAspect="1"/>
          </p:cNvPicPr>
          <p:nvPr/>
        </p:nvPicPr>
        <p:blipFill>
          <a:blip r:embed="rId2"/>
          <a:srcRect b="5501"/>
          <a:stretch>
            <a:fillRect/>
          </a:stretch>
        </p:blipFill>
        <p:spPr bwMode="auto">
          <a:xfrm>
            <a:off x="6156325" y="3068638"/>
            <a:ext cx="246856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图片 3" descr="8994644_104117293183_2.jpg"/>
          <p:cNvPicPr>
            <a:picLocks noChangeAspect="1"/>
          </p:cNvPicPr>
          <p:nvPr/>
        </p:nvPicPr>
        <p:blipFill>
          <a:blip r:embed="rId3"/>
          <a:srcRect l="7001" t="13651" r="6201" b="2351"/>
          <a:stretch>
            <a:fillRect/>
          </a:stretch>
        </p:blipFill>
        <p:spPr bwMode="auto">
          <a:xfrm>
            <a:off x="0" y="908050"/>
            <a:ext cx="44640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云形标注 4"/>
          <p:cNvSpPr/>
          <p:nvPr/>
        </p:nvSpPr>
        <p:spPr>
          <a:xfrm>
            <a:off x="4284663" y="1268413"/>
            <a:ext cx="4248150" cy="2016125"/>
          </a:xfrm>
          <a:prstGeom prst="cloudCallout">
            <a:avLst>
              <a:gd name="adj1" fmla="val 17077"/>
              <a:gd name="adj2" fmla="val 7037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</a:t>
            </a:r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为什么邱少云不自救？战友也不救他？</a:t>
            </a:r>
          </a:p>
          <a:p>
            <a:pPr algn="ctr"/>
            <a:endParaRPr lang="zh-CN" altLang="en-US">
              <a:solidFill>
                <a:srgbClr val="FFFFFF"/>
              </a:solidFill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3125" y="3571875"/>
            <a:ext cx="5005388" cy="267811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    </a:t>
            </a:r>
            <a:r>
              <a:rPr 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Calibri" charset="0"/>
              </a:rPr>
              <a:t>因为只要他们一动，敌人就会发现，整个潜伏部队，就会受到重大损失，作战计划全部落空。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649</Words>
  <Application>WPS 演示</Application>
  <PresentationFormat>全屏显示(4:3)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</vt:lpstr>
      <vt:lpstr>宋体</vt:lpstr>
      <vt:lpstr>Calibri</vt:lpstr>
      <vt:lpstr>微软雅黑</vt:lpstr>
      <vt:lpstr>+mn-ea</vt:lpstr>
      <vt:lpstr>Comic Sans MS</vt:lpstr>
      <vt:lpstr>默认设计模板</vt:lpstr>
      <vt:lpstr>幻灯片 1</vt:lpstr>
      <vt:lpstr>教学目标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布置作业 </vt:lpstr>
      <vt:lpstr>板书设计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28</cp:revision>
  <dcterms:created xsi:type="dcterms:W3CDTF">2016-06-22T11:48:00Z</dcterms:created>
  <dcterms:modified xsi:type="dcterms:W3CDTF">2017-11-09T02:02:26Z</dcterms:modified>
  <cp:category/>
</cp:coreProperties>
</file>